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85D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94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ren Newman" userId="ce58176e-9832-40db-b85a-11ddd70e575e" providerId="ADAL" clId="{07089345-E5BB-42AD-ACA0-D8AFC5D15F0F}"/>
    <pc:docChg chg="modSld">
      <pc:chgData name="Karen Newman" userId="ce58176e-9832-40db-b85a-11ddd70e575e" providerId="ADAL" clId="{07089345-E5BB-42AD-ACA0-D8AFC5D15F0F}" dt="2026-01-07T11:56:43.981" v="199" actId="1076"/>
      <pc:docMkLst>
        <pc:docMk/>
      </pc:docMkLst>
      <pc:sldChg chg="modSp mod">
        <pc:chgData name="Karen Newman" userId="ce58176e-9832-40db-b85a-11ddd70e575e" providerId="ADAL" clId="{07089345-E5BB-42AD-ACA0-D8AFC5D15F0F}" dt="2026-01-07T11:56:43.981" v="199" actId="1076"/>
        <pc:sldMkLst>
          <pc:docMk/>
          <pc:sldMk cId="448113717" sldId="257"/>
        </pc:sldMkLst>
        <pc:spChg chg="mod">
          <ac:chgData name="Karen Newman" userId="ce58176e-9832-40db-b85a-11ddd70e575e" providerId="ADAL" clId="{07089345-E5BB-42AD-ACA0-D8AFC5D15F0F}" dt="2026-01-07T11:55:40.725" v="119" actId="20577"/>
          <ac:spMkLst>
            <pc:docMk/>
            <pc:sldMk cId="448113717" sldId="257"/>
            <ac:spMk id="3" creationId="{00000000-0000-0000-0000-000000000000}"/>
          </ac:spMkLst>
        </pc:spChg>
        <pc:spChg chg="mod">
          <ac:chgData name="Karen Newman" userId="ce58176e-9832-40db-b85a-11ddd70e575e" providerId="ADAL" clId="{07089345-E5BB-42AD-ACA0-D8AFC5D15F0F}" dt="2026-01-07T11:48:09.242" v="1" actId="20577"/>
          <ac:spMkLst>
            <pc:docMk/>
            <pc:sldMk cId="448113717" sldId="257"/>
            <ac:spMk id="4" creationId="{00000000-0000-0000-0000-000000000000}"/>
          </ac:spMkLst>
        </pc:spChg>
        <pc:spChg chg="mod">
          <ac:chgData name="Karen Newman" userId="ce58176e-9832-40db-b85a-11ddd70e575e" providerId="ADAL" clId="{07089345-E5BB-42AD-ACA0-D8AFC5D15F0F}" dt="2026-01-07T11:48:30.154" v="9" actId="20577"/>
          <ac:spMkLst>
            <pc:docMk/>
            <pc:sldMk cId="448113717" sldId="257"/>
            <ac:spMk id="5" creationId="{00000000-0000-0000-0000-000000000000}"/>
          </ac:spMkLst>
        </pc:spChg>
        <pc:spChg chg="mod">
          <ac:chgData name="Karen Newman" userId="ce58176e-9832-40db-b85a-11ddd70e575e" providerId="ADAL" clId="{07089345-E5BB-42AD-ACA0-D8AFC5D15F0F}" dt="2026-01-07T11:56:43.981" v="199" actId="1076"/>
          <ac:spMkLst>
            <pc:docMk/>
            <pc:sldMk cId="448113717" sldId="257"/>
            <ac:spMk id="22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94F74-DA8A-49A0-9917-AABEF175832F}" type="datetimeFigureOut">
              <a:rPr lang="en-GB" smtClean="0"/>
              <a:t>07/01/2026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D2974-9CF4-4626-B4BC-F8E59C1840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40262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94F74-DA8A-49A0-9917-AABEF175832F}" type="datetimeFigureOut">
              <a:rPr lang="en-GB" smtClean="0"/>
              <a:t>07/01/2026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D2974-9CF4-4626-B4BC-F8E59C1840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14678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94F74-DA8A-49A0-9917-AABEF175832F}" type="datetimeFigureOut">
              <a:rPr lang="en-GB" smtClean="0"/>
              <a:t>07/01/2026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D2974-9CF4-4626-B4BC-F8E59C1840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91327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94F74-DA8A-49A0-9917-AABEF175832F}" type="datetimeFigureOut">
              <a:rPr lang="en-GB" smtClean="0"/>
              <a:t>07/01/2026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D2974-9CF4-4626-B4BC-F8E59C1840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1145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94F74-DA8A-49A0-9917-AABEF175832F}" type="datetimeFigureOut">
              <a:rPr lang="en-GB" smtClean="0"/>
              <a:t>07/01/2026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D2974-9CF4-4626-B4BC-F8E59C1840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65115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94F74-DA8A-49A0-9917-AABEF175832F}" type="datetimeFigureOut">
              <a:rPr lang="en-GB" smtClean="0"/>
              <a:t>07/01/2026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D2974-9CF4-4626-B4BC-F8E59C1840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48188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94F74-DA8A-49A0-9917-AABEF175832F}" type="datetimeFigureOut">
              <a:rPr lang="en-GB" smtClean="0"/>
              <a:t>07/01/2026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D2974-9CF4-4626-B4BC-F8E59C1840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2648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94F74-DA8A-49A0-9917-AABEF175832F}" type="datetimeFigureOut">
              <a:rPr lang="en-GB" smtClean="0"/>
              <a:t>07/01/2026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D2974-9CF4-4626-B4BC-F8E59C1840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42040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94F74-DA8A-49A0-9917-AABEF175832F}" type="datetimeFigureOut">
              <a:rPr lang="en-GB" smtClean="0"/>
              <a:t>07/01/2026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D2974-9CF4-4626-B4BC-F8E59C1840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16465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94F74-DA8A-49A0-9917-AABEF175832F}" type="datetimeFigureOut">
              <a:rPr lang="en-GB" smtClean="0"/>
              <a:t>07/01/2026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D2974-9CF4-4626-B4BC-F8E59C1840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00475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94F74-DA8A-49A0-9917-AABEF175832F}" type="datetimeFigureOut">
              <a:rPr lang="en-GB" smtClean="0"/>
              <a:t>07/01/2026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D2974-9CF4-4626-B4BC-F8E59C1840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11239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494F74-DA8A-49A0-9917-AABEF175832F}" type="datetimeFigureOut">
              <a:rPr lang="en-GB" smtClean="0"/>
              <a:t>07/01/2026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ED2974-9CF4-4626-B4BC-F8E59C1840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8895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hyperlink" Target="https://www.bing.com/images/search?q=computer+clip+art&amp;id=0A8A1B5B41211245644383821CD2C66744C95F21&amp;FORM=IQFRBA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Punched Tape 3"/>
          <p:cNvSpPr/>
          <p:nvPr/>
        </p:nvSpPr>
        <p:spPr>
          <a:xfrm>
            <a:off x="3627154" y="2043431"/>
            <a:ext cx="2123526" cy="1389097"/>
          </a:xfrm>
          <a:prstGeom prst="flowChartPunchedTape">
            <a:avLst/>
          </a:prstGeom>
          <a:noFill/>
          <a:ln>
            <a:solidFill>
              <a:srgbClr val="385D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tx1"/>
              </a:solidFill>
              <a:latin typeface="Twinkl Cursive Looped" panose="02000000000000000000" pitchFamily="2" charset="0"/>
            </a:endParaRPr>
          </a:p>
          <a:p>
            <a:pPr algn="ctr"/>
            <a:r>
              <a:rPr lang="en-GB" sz="1600" b="1" dirty="0">
                <a:solidFill>
                  <a:schemeClr val="tx1"/>
                </a:solidFill>
                <a:latin typeface="Twinkl Cursive Looped" panose="02000000000000000000" pitchFamily="2" charset="0"/>
              </a:rPr>
              <a:t>Spring 1 2026</a:t>
            </a:r>
          </a:p>
          <a:p>
            <a:pPr algn="ctr"/>
            <a:r>
              <a:rPr lang="en-GB" sz="1600" dirty="0">
                <a:solidFill>
                  <a:schemeClr val="tx1"/>
                </a:solidFill>
                <a:latin typeface="Twinkl Cursive Looped" panose="02000000000000000000" pitchFamily="2" charset="0"/>
              </a:rPr>
              <a:t>Year 3</a:t>
            </a:r>
          </a:p>
          <a:p>
            <a:pPr algn="ctr"/>
            <a:r>
              <a:rPr lang="en-GB" sz="1600" dirty="0">
                <a:solidFill>
                  <a:schemeClr val="tx1"/>
                </a:solidFill>
                <a:latin typeface="Twinkl Cursive Looped" panose="02000000000000000000" pitchFamily="2" charset="0"/>
              </a:rPr>
              <a:t>Africa</a:t>
            </a:r>
          </a:p>
          <a:p>
            <a:pPr algn="ctr"/>
            <a:endParaRPr lang="en-GB" sz="1600" dirty="0">
              <a:solidFill>
                <a:schemeClr val="tx1"/>
              </a:solidFill>
              <a:latin typeface="Twinkl Cursive Looped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29342" y="116632"/>
            <a:ext cx="2855288" cy="1845083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b="1" u="sng" dirty="0">
              <a:solidFill>
                <a:schemeClr val="tx1"/>
              </a:solidFill>
              <a:latin typeface="Twinkl Cursive Looped" panose="02000000000000000000" pitchFamily="2" charset="0"/>
            </a:endParaRPr>
          </a:p>
          <a:p>
            <a:pPr algn="ctr"/>
            <a:endParaRPr lang="en-GB" sz="1100" b="1" u="sng" dirty="0">
              <a:solidFill>
                <a:schemeClr val="tx1"/>
              </a:solidFill>
              <a:latin typeface="Twinkl Cursive Looped" panose="02000000000000000000" pitchFamily="2" charset="0"/>
            </a:endParaRPr>
          </a:p>
          <a:p>
            <a:pPr algn="ctr"/>
            <a:endParaRPr lang="en-GB" sz="1100" b="1" u="sng" dirty="0">
              <a:solidFill>
                <a:schemeClr val="tx1"/>
              </a:solidFill>
              <a:latin typeface="Twinkl Cursive Looped" panose="02000000000000000000" pitchFamily="2" charset="0"/>
            </a:endParaRPr>
          </a:p>
          <a:p>
            <a:pPr algn="ctr"/>
            <a:endParaRPr lang="en-GB" sz="1100" b="1" u="sng" dirty="0">
              <a:solidFill>
                <a:schemeClr val="tx1"/>
              </a:solidFill>
              <a:latin typeface="Twinkl Cursive Looped" panose="02000000000000000000" pitchFamily="2" charset="0"/>
            </a:endParaRPr>
          </a:p>
          <a:p>
            <a:pPr algn="ctr"/>
            <a:r>
              <a:rPr lang="en-GB" sz="1400" b="1" u="sng" dirty="0">
                <a:solidFill>
                  <a:schemeClr val="tx1"/>
                </a:solidFill>
                <a:latin typeface="Twinkl Cursive Looped" panose="02000000000000000000" pitchFamily="2" charset="0"/>
              </a:rPr>
              <a:t>English</a:t>
            </a:r>
          </a:p>
          <a:p>
            <a:pPr algn="ctr"/>
            <a:r>
              <a:rPr lang="en-GB" sz="1200" dirty="0">
                <a:solidFill>
                  <a:schemeClr val="tx1"/>
                </a:solidFill>
                <a:latin typeface="Twinkl Cursive Looped" panose="02000000000000000000" pitchFamily="2" charset="0"/>
              </a:rPr>
              <a:t>In English, we will be writing a non-chronological report on an African elephant and a fictional interview with an animal of our choice.</a:t>
            </a:r>
          </a:p>
        </p:txBody>
      </p:sp>
      <p:sp>
        <p:nvSpPr>
          <p:cNvPr id="7" name="Rectangle 6"/>
          <p:cNvSpPr/>
          <p:nvPr/>
        </p:nvSpPr>
        <p:spPr>
          <a:xfrm>
            <a:off x="3411034" y="116632"/>
            <a:ext cx="2696895" cy="1926799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u="sng" dirty="0">
                <a:solidFill>
                  <a:schemeClr val="tx1"/>
                </a:solidFill>
                <a:latin typeface="Twinkl Cursive Looped" panose="02000000000000000000" pitchFamily="2" charset="0"/>
              </a:rPr>
              <a:t>Science</a:t>
            </a:r>
          </a:p>
          <a:p>
            <a:pPr algn="ctr"/>
            <a:r>
              <a:rPr lang="en-GB" sz="1200" dirty="0">
                <a:solidFill>
                  <a:schemeClr val="tx1"/>
                </a:solidFill>
                <a:latin typeface="Twinkl Cursive Looped" panose="02000000000000000000" pitchFamily="2" charset="0"/>
              </a:rPr>
              <a:t>Our science topic is light and shadow. We will be finding out what a source of light is as well as experimenting with shadows and finding out how they change.</a:t>
            </a:r>
          </a:p>
          <a:p>
            <a:pPr algn="ctr"/>
            <a:r>
              <a:rPr lang="en-GB" sz="1200" dirty="0">
                <a:solidFill>
                  <a:schemeClr val="tx1"/>
                </a:solidFill>
                <a:latin typeface="Twinkl Cursive Looped" panose="02000000000000000000" pitchFamily="2" charset="0"/>
              </a:rPr>
              <a:t>We will also investigate reflection and find out which materials are good reflectors. </a:t>
            </a:r>
          </a:p>
        </p:txBody>
      </p:sp>
      <p:sp>
        <p:nvSpPr>
          <p:cNvPr id="8" name="Rectangle 7"/>
          <p:cNvSpPr/>
          <p:nvPr/>
        </p:nvSpPr>
        <p:spPr>
          <a:xfrm>
            <a:off x="3485753" y="3546651"/>
            <a:ext cx="2491268" cy="158248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>
              <a:solidFill>
                <a:schemeClr val="tx1"/>
              </a:solidFill>
              <a:latin typeface="Twinkl Cursive Looped" panose="02000000000000000000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170779" y="398376"/>
            <a:ext cx="2810256" cy="2125027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b="1" u="sng" dirty="0">
              <a:solidFill>
                <a:schemeClr val="tx1"/>
              </a:solidFill>
              <a:latin typeface="Twinkl Cursive Looped" panose="02000000000000000000" pitchFamily="2" charset="0"/>
            </a:endParaRPr>
          </a:p>
          <a:p>
            <a:pPr algn="ctr"/>
            <a:endParaRPr lang="en-GB" sz="1100" b="1" u="sng" dirty="0">
              <a:solidFill>
                <a:schemeClr val="tx1"/>
              </a:solidFill>
              <a:latin typeface="Twinkl Cursive Looped" panose="02000000000000000000" pitchFamily="2" charset="0"/>
            </a:endParaRPr>
          </a:p>
          <a:p>
            <a:pPr algn="ctr"/>
            <a:endParaRPr lang="en-GB" sz="1100" b="1" u="sng" dirty="0">
              <a:solidFill>
                <a:schemeClr val="tx1"/>
              </a:solidFill>
              <a:latin typeface="Twinkl Cursive Looped" panose="02000000000000000000" pitchFamily="2" charset="0"/>
            </a:endParaRPr>
          </a:p>
          <a:p>
            <a:pPr algn="ctr"/>
            <a:endParaRPr lang="en-GB" sz="1100" b="1" u="sng" dirty="0">
              <a:solidFill>
                <a:schemeClr val="tx1"/>
              </a:solidFill>
              <a:latin typeface="Twinkl Cursive Looped" panose="02000000000000000000" pitchFamily="2" charset="0"/>
            </a:endParaRPr>
          </a:p>
          <a:p>
            <a:pPr algn="ctr"/>
            <a:r>
              <a:rPr lang="en-GB" sz="1400" b="1" u="sng" dirty="0">
                <a:solidFill>
                  <a:schemeClr val="tx1"/>
                </a:solidFill>
                <a:latin typeface="Twinkl Cursive Looped" panose="02000000000000000000" pitchFamily="2" charset="0"/>
              </a:rPr>
              <a:t>Maths</a:t>
            </a:r>
          </a:p>
          <a:p>
            <a:pPr algn="ctr"/>
            <a:r>
              <a:rPr lang="en-GB" sz="1200" dirty="0">
                <a:solidFill>
                  <a:schemeClr val="tx1"/>
                </a:solidFill>
                <a:latin typeface="Twinkl Cursive Looped" panose="02000000000000000000" pitchFamily="2" charset="0"/>
              </a:rPr>
              <a:t>We’ll be starting the term by building on our fraction and geometry skills. </a:t>
            </a:r>
          </a:p>
          <a:p>
            <a:pPr algn="ctr"/>
            <a:r>
              <a:rPr lang="en-GB" sz="1200" dirty="0">
                <a:solidFill>
                  <a:schemeClr val="tx1"/>
                </a:solidFill>
                <a:latin typeface="Twinkl Cursive Looped" panose="02000000000000000000" pitchFamily="2" charset="0"/>
              </a:rPr>
              <a:t>We will then be developing our</a:t>
            </a:r>
          </a:p>
          <a:p>
            <a:pPr algn="ctr"/>
            <a:r>
              <a:rPr lang="en-GB" sz="1200" dirty="0">
                <a:solidFill>
                  <a:schemeClr val="tx1"/>
                </a:solidFill>
                <a:latin typeface="Twinkl Cursive Looped" panose="02000000000000000000" pitchFamily="2" charset="0"/>
              </a:rPr>
              <a:t>addition and subtraction skills using the context of money. </a:t>
            </a:r>
          </a:p>
        </p:txBody>
      </p:sp>
      <p:sp>
        <p:nvSpPr>
          <p:cNvPr id="10" name="Rectangle 9"/>
          <p:cNvSpPr/>
          <p:nvPr/>
        </p:nvSpPr>
        <p:spPr>
          <a:xfrm>
            <a:off x="467544" y="4005064"/>
            <a:ext cx="2365888" cy="1330623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u="sng" dirty="0">
                <a:solidFill>
                  <a:schemeClr val="tx1"/>
                </a:solidFill>
                <a:latin typeface="Twinkl Cursive Looped" panose="02000000000000000000" pitchFamily="2" charset="0"/>
              </a:rPr>
              <a:t>PE</a:t>
            </a:r>
          </a:p>
          <a:p>
            <a:pPr algn="ctr"/>
            <a:r>
              <a:rPr lang="en-GB" sz="1200" dirty="0">
                <a:solidFill>
                  <a:schemeClr val="tx1"/>
                </a:solidFill>
                <a:latin typeface="Twinkl Cursive Looped" panose="02000000000000000000" pitchFamily="2" charset="0"/>
              </a:rPr>
              <a:t>In PE, we will be learning dance and practising our team building skills using Outdoor Adventurous Activities.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158757" y="2827314"/>
            <a:ext cx="2880320" cy="1492716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b="1" dirty="0">
                <a:solidFill>
                  <a:schemeClr val="tx1"/>
                </a:solidFill>
                <a:latin typeface="Twinkl Cursive Looped" panose="02000000000000000000" pitchFamily="2" charset="0"/>
              </a:rPr>
              <a:t>      </a:t>
            </a:r>
            <a:r>
              <a:rPr lang="en-GB" sz="1400" b="1" u="sng" dirty="0">
                <a:solidFill>
                  <a:schemeClr val="tx1"/>
                </a:solidFill>
                <a:latin typeface="Twinkl Cursive Looped" panose="02000000000000000000" pitchFamily="2" charset="0"/>
              </a:rPr>
              <a:t>Geography</a:t>
            </a:r>
          </a:p>
          <a:p>
            <a:pPr algn="ctr"/>
            <a:endParaRPr lang="en-GB" sz="1400" dirty="0">
              <a:solidFill>
                <a:schemeClr val="tx1"/>
              </a:solidFill>
              <a:latin typeface="Twinkl Cursive Looped" panose="02000000000000000000" pitchFamily="2" charset="0"/>
            </a:endParaRPr>
          </a:p>
          <a:p>
            <a:pPr algn="ctr"/>
            <a:r>
              <a:rPr lang="en-GB" sz="1200" dirty="0">
                <a:solidFill>
                  <a:schemeClr val="tx1"/>
                </a:solidFill>
                <a:latin typeface="Twinkl Cursive Looped" panose="02000000000000000000" pitchFamily="2" charset="0"/>
              </a:rPr>
              <a:t>In Geography, we will be learning about the Ivory Coast and learning how they impact the chocolate industry.</a:t>
            </a:r>
          </a:p>
        </p:txBody>
      </p:sp>
      <p:sp>
        <p:nvSpPr>
          <p:cNvPr id="3" name="Rectangle 2"/>
          <p:cNvSpPr/>
          <p:nvPr/>
        </p:nvSpPr>
        <p:spPr>
          <a:xfrm>
            <a:off x="3468788" y="3839101"/>
            <a:ext cx="2491268" cy="11772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GB" sz="1050" b="1" u="sng" dirty="0">
              <a:latin typeface="Twinkl Cursive Looped" panose="02000000000000000000" pitchFamily="2" charset="0"/>
            </a:endParaRPr>
          </a:p>
          <a:p>
            <a:pPr algn="ctr"/>
            <a:r>
              <a:rPr lang="en-GB" sz="1200" b="1" u="sng" dirty="0">
                <a:latin typeface="Twinkl Cursive Looped" panose="02000000000000000000" pitchFamily="2" charset="0"/>
              </a:rPr>
              <a:t>Computing</a:t>
            </a:r>
          </a:p>
          <a:p>
            <a:pPr algn="ctr"/>
            <a:r>
              <a:rPr lang="en-GB" sz="1200" dirty="0">
                <a:latin typeface="Twinkl Cursive Looped" panose="02000000000000000000" pitchFamily="2" charset="0"/>
              </a:rPr>
              <a:t>In Computing, we will be exploring networks, servers and routers to expand our computing knowledge.</a:t>
            </a:r>
            <a:endParaRPr lang="en-GB" sz="1200" b="1" dirty="0">
              <a:latin typeface="Twinkl Cursive Looped" panose="02000000000000000000" pitchFamily="2" charset="0"/>
            </a:endParaRPr>
          </a:p>
        </p:txBody>
      </p:sp>
      <p:pic>
        <p:nvPicPr>
          <p:cNvPr id="2" name="Picture 2" descr="Image result for computer clip art">
            <a:hlinkClick r:id="rId2" tooltip="Search images of computer clip art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3789" y="3633334"/>
            <a:ext cx="467946" cy="544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/>
          <p:cNvSpPr/>
          <p:nvPr/>
        </p:nvSpPr>
        <p:spPr>
          <a:xfrm>
            <a:off x="3523195" y="5365342"/>
            <a:ext cx="2504570" cy="1134992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>
              <a:solidFill>
                <a:schemeClr val="tx1"/>
              </a:solidFill>
              <a:latin typeface="Twinkl Cursive Looped" panose="02000000000000000000" pitchFamily="2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373379" y="4797152"/>
            <a:ext cx="1799021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400" b="1" u="sng" dirty="0">
                <a:latin typeface="Twinkl Cursive Looped" panose="02000000000000000000" pitchFamily="2" charset="0"/>
              </a:rPr>
              <a:t>Music</a:t>
            </a:r>
          </a:p>
          <a:p>
            <a:pPr algn="ctr"/>
            <a:r>
              <a:rPr lang="en-GB" sz="1200" dirty="0">
                <a:latin typeface="Twinkl Cursive Looped" panose="02000000000000000000" pitchFamily="2" charset="0"/>
              </a:rPr>
              <a:t>In Music we will be working with a music teacher from Hampshire Music Service to learn how to play African percussion instruments.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0828" y="398376"/>
            <a:ext cx="1182341" cy="1187309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417766" y="2154122"/>
            <a:ext cx="2491268" cy="167342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>
              <a:solidFill>
                <a:schemeClr val="tx1"/>
              </a:solidFill>
              <a:latin typeface="Twinkl Cursive Looped" panose="02000000000000000000" pitchFamily="2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396911" y="2523403"/>
            <a:ext cx="2532978" cy="14927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GB" sz="1150" b="1" u="sng" dirty="0">
              <a:latin typeface="Twinkl Cursive Looped" panose="02000000000000000000" pitchFamily="2" charset="0"/>
            </a:endParaRPr>
          </a:p>
          <a:p>
            <a:pPr algn="ctr"/>
            <a:r>
              <a:rPr lang="en-GB" sz="1150" b="1" u="sng" dirty="0">
                <a:latin typeface="Twinkl Cursive Looped" panose="02000000000000000000" pitchFamily="2" charset="0"/>
              </a:rPr>
              <a:t>RE</a:t>
            </a:r>
          </a:p>
          <a:p>
            <a:pPr algn="ctr"/>
            <a:r>
              <a:rPr lang="en-GB" sz="1150" dirty="0">
                <a:latin typeface="Twinkl Cursive Looped" panose="02000000000000000000" pitchFamily="2" charset="0"/>
              </a:rPr>
              <a:t>We will be learning about the Hindu celebration of ‘Holi.’ We will be thinking about how Hindus celebrate good and evil through Holi and linking this to Hindu stories.</a:t>
            </a:r>
          </a:p>
          <a:p>
            <a:pPr algn="ctr"/>
            <a:endParaRPr lang="en-GB" sz="1050" b="1" dirty="0">
              <a:latin typeface="Twinkl Cursive Looped" panose="02000000000000000000" pitchFamily="2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20582" y="2191479"/>
            <a:ext cx="693816" cy="676824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6303669" y="4704368"/>
            <a:ext cx="2491268" cy="1795966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>
              <a:solidFill>
                <a:schemeClr val="tx1"/>
              </a:solidFill>
              <a:latin typeface="Twinkl Cursive Looped" panose="02000000000000000000" pitchFamily="2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513847" y="5381373"/>
            <a:ext cx="2491268" cy="13311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GB" sz="1050" b="1" u="sng" dirty="0">
              <a:latin typeface="Twinkl Cursive Looped" panose="02000000000000000000" pitchFamily="2" charset="0"/>
            </a:endParaRPr>
          </a:p>
          <a:p>
            <a:pPr algn="ctr"/>
            <a:r>
              <a:rPr lang="en-GB" sz="1200" b="1" u="sng" dirty="0">
                <a:latin typeface="Twinkl Cursive Looped" panose="02000000000000000000" pitchFamily="2" charset="0"/>
              </a:rPr>
              <a:t>PSHE</a:t>
            </a:r>
          </a:p>
          <a:p>
            <a:pPr algn="ctr"/>
            <a:r>
              <a:rPr lang="en-GB" sz="1200" dirty="0">
                <a:latin typeface="Twinkl Cursive Looped" panose="02000000000000000000" pitchFamily="2" charset="0"/>
              </a:rPr>
              <a:t>We will be learning about rights and respect and how we can keep ourselves, and each other, safe.</a:t>
            </a:r>
          </a:p>
          <a:p>
            <a:pPr algn="ctr"/>
            <a:endParaRPr lang="en-GB" sz="1100" b="1" dirty="0">
              <a:latin typeface="Twinkl Cursive Looped" panose="02000000000000000000" pitchFamily="2" charset="0"/>
            </a:endParaRPr>
          </a:p>
          <a:p>
            <a:pPr algn="ctr"/>
            <a:r>
              <a:rPr lang="en-GB" sz="1100" dirty="0">
                <a:latin typeface="Twinkl Cursive Looped" panose="02000000000000000000" pitchFamily="2" charset="0"/>
              </a:rPr>
              <a:t>.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8931374-143B-4A44-9EC5-55D50B6317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94108" y="2868303"/>
            <a:ext cx="682096" cy="723435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3F78E5D2-08F3-40BC-A155-0545E1F4AF54}"/>
              </a:ext>
            </a:extLst>
          </p:cNvPr>
          <p:cNvSpPr/>
          <p:nvPr/>
        </p:nvSpPr>
        <p:spPr>
          <a:xfrm>
            <a:off x="426145" y="5448287"/>
            <a:ext cx="2491268" cy="1262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>
              <a:solidFill>
                <a:schemeClr val="tx1"/>
              </a:solidFill>
              <a:latin typeface="Twinkl Cursive Looped" panose="02000000000000000000" pitchFamily="2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951EF86-98CE-4734-8BD4-C30CDEB049BF}"/>
              </a:ext>
            </a:extLst>
          </p:cNvPr>
          <p:cNvSpPr/>
          <p:nvPr/>
        </p:nvSpPr>
        <p:spPr>
          <a:xfrm>
            <a:off x="479252" y="5448287"/>
            <a:ext cx="2324920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400" b="1" u="sng" dirty="0">
                <a:latin typeface="Twinkl Cursive Looped" panose="02000000000000000000" pitchFamily="2" charset="0"/>
              </a:rPr>
              <a:t>Art</a:t>
            </a:r>
          </a:p>
          <a:p>
            <a:pPr algn="ctr"/>
            <a:r>
              <a:rPr lang="en-GB" sz="1200" dirty="0">
                <a:latin typeface="Twinkl Cursive Looped" panose="02000000000000000000" pitchFamily="2" charset="0"/>
              </a:rPr>
              <a:t>In Art, we will be creating a print by engraving a polystyrene tile and printing it using ink.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0D828D7-9075-49C0-A330-BE69C098C8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94108" y="4883841"/>
            <a:ext cx="660028" cy="98185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8DBE364-EF19-4964-923E-C442F81940C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9588" y="147797"/>
            <a:ext cx="716602" cy="904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1137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b26b3aa-76be-45ba-9efb-69e87fceac52">
      <Terms xmlns="http://schemas.microsoft.com/office/infopath/2007/PartnerControls"/>
    </lcf76f155ced4ddcb4097134ff3c332f>
    <TaxCatchAll xmlns="bb7f7398-3071-45e4-acaa-24f7e644cd99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B22EF3AFFA23842811D9FB8FF2C8A91" ma:contentTypeVersion="13" ma:contentTypeDescription="Create a new document." ma:contentTypeScope="" ma:versionID="e744a273a677364dd5f26de4432b2dd9">
  <xsd:schema xmlns:xsd="http://www.w3.org/2001/XMLSchema" xmlns:xs="http://www.w3.org/2001/XMLSchema" xmlns:p="http://schemas.microsoft.com/office/2006/metadata/properties" xmlns:ns2="fb26b3aa-76be-45ba-9efb-69e87fceac52" xmlns:ns3="bb7f7398-3071-45e4-acaa-24f7e644cd99" targetNamespace="http://schemas.microsoft.com/office/2006/metadata/properties" ma:root="true" ma:fieldsID="fbd5b1cabf8c0ab5d2278c376c95da9b" ns2:_="" ns3:_="">
    <xsd:import namespace="fb26b3aa-76be-45ba-9efb-69e87fceac52"/>
    <xsd:import namespace="bb7f7398-3071-45e4-acaa-24f7e644cd9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26b3aa-76be-45ba-9efb-69e87fceac5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5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bc705238-783c-4bb0-a031-a78b9c796ea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7f7398-3071-45e4-acaa-24f7e644cd99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23632226-692a-46fe-99c7-ae982a6e3329}" ma:internalName="TaxCatchAll" ma:showField="CatchAllData" ma:web="bb7f7398-3071-45e4-acaa-24f7e644cd9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B4DF51C-0C13-4603-A09C-8C439D365DBB}">
  <ds:schemaRefs>
    <ds:schemaRef ds:uri="http://schemas.microsoft.com/office/2006/metadata/properties"/>
    <ds:schemaRef ds:uri="http://schemas.microsoft.com/office/infopath/2007/PartnerControls"/>
    <ds:schemaRef ds:uri="fb26b3aa-76be-45ba-9efb-69e87fceac52"/>
    <ds:schemaRef ds:uri="bb7f7398-3071-45e4-acaa-24f7e644cd99"/>
  </ds:schemaRefs>
</ds:datastoreItem>
</file>

<file path=customXml/itemProps2.xml><?xml version="1.0" encoding="utf-8"?>
<ds:datastoreItem xmlns:ds="http://schemas.openxmlformats.org/officeDocument/2006/customXml" ds:itemID="{216392D8-22BE-4B61-A8D7-8482ABFB628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6307EF6-A76E-4345-ADB3-6E768516FBA7}"/>
</file>

<file path=docProps/app.xml><?xml version="1.0" encoding="utf-8"?>
<Properties xmlns="http://schemas.openxmlformats.org/officeDocument/2006/extended-properties" xmlns:vt="http://schemas.openxmlformats.org/officeDocument/2006/docPropsVTypes">
  <TotalTime>1144</TotalTime>
  <Words>272</Words>
  <Application>Microsoft Office PowerPoint</Application>
  <PresentationFormat>On-screen Show (4:3)</PresentationFormat>
  <Paragraphs>41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Twinkl Cursive Looped</vt:lpstr>
      <vt:lpstr>Office Theme</vt:lpstr>
      <vt:lpstr>PowerPoint Presentation</vt:lpstr>
    </vt:vector>
  </TitlesOfParts>
  <Company>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Penny Sherborne</dc:creator>
  <cp:lastModifiedBy>Karen Newman</cp:lastModifiedBy>
  <cp:revision>103</cp:revision>
  <dcterms:created xsi:type="dcterms:W3CDTF">2015-06-15T16:04:33Z</dcterms:created>
  <dcterms:modified xsi:type="dcterms:W3CDTF">2026-01-07T11:56:46Z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0x010100DB22EF3AFFA23842811D9FB8FF2C8A91</vt:lpwstr>
  </property>
  <property fmtid="{D5CDD505-2E9C-101B-9397-08002B2CF9AE}" pid="3" name="Order">
    <vt:r8>1433000</vt:r8>
  </property>
  <property fmtid="{D5CDD505-2E9C-101B-9397-08002B2CF9AE}" pid="4" name="MediaServiceImageTags">
    <vt:lpwstr/>
  </property>
</Properties>
</file>