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5D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102" d="100"/>
          <a:sy n="102" d="100"/>
        </p:scale>
        <p:origin x="161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1494F74-DA8A-49A0-9917-AABEF175832F}" type="datetimeFigureOut">
              <a:rPr lang="en-GB" smtClean="0"/>
              <a:t>04/09/2025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ED2974-9CF4-4626-B4BC-F8E59C18408B}" type="slidenum">
              <a:rPr lang="en-GB" smtClean="0"/>
              <a:t>‹#›</a:t>
            </a:fld>
            <a:endParaRPr lang="en-GB"/>
          </a:p>
        </p:txBody>
      </p:sp>
    </p:spTree>
    <p:extLst>
      <p:ext uri="{BB962C8B-B14F-4D97-AF65-F5344CB8AC3E}">
        <p14:creationId xmlns:p14="http://schemas.microsoft.com/office/powerpoint/2010/main" val="1454026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1494F74-DA8A-49A0-9917-AABEF175832F}" type="datetimeFigureOut">
              <a:rPr lang="en-GB" smtClean="0"/>
              <a:t>04/09/2025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ED2974-9CF4-4626-B4BC-F8E59C18408B}" type="slidenum">
              <a:rPr lang="en-GB" smtClean="0"/>
              <a:t>‹#›</a:t>
            </a:fld>
            <a:endParaRPr lang="en-GB"/>
          </a:p>
        </p:txBody>
      </p:sp>
    </p:spTree>
    <p:extLst>
      <p:ext uri="{BB962C8B-B14F-4D97-AF65-F5344CB8AC3E}">
        <p14:creationId xmlns:p14="http://schemas.microsoft.com/office/powerpoint/2010/main" val="1461467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494F74-DA8A-49A0-9917-AABEF175832F}" type="datetimeFigureOut">
              <a:rPr lang="en-GB" smtClean="0"/>
              <a:t>04/09/2025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ED2974-9CF4-4626-B4BC-F8E59C18408B}" type="slidenum">
              <a:rPr lang="en-GB" smtClean="0"/>
              <a:t>‹#›</a:t>
            </a:fld>
            <a:endParaRPr lang="en-GB"/>
          </a:p>
        </p:txBody>
      </p:sp>
    </p:spTree>
    <p:extLst>
      <p:ext uri="{BB962C8B-B14F-4D97-AF65-F5344CB8AC3E}">
        <p14:creationId xmlns:p14="http://schemas.microsoft.com/office/powerpoint/2010/main" val="1729132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1494F74-DA8A-49A0-9917-AABEF175832F}" type="datetimeFigureOut">
              <a:rPr lang="en-GB" smtClean="0"/>
              <a:t>04/09/2025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6ED2974-9CF4-4626-B4BC-F8E59C18408B}" type="slidenum">
              <a:rPr lang="en-GB" smtClean="0"/>
              <a:t>‹#›</a:t>
            </a:fld>
            <a:endParaRPr lang="en-GB"/>
          </a:p>
        </p:txBody>
      </p:sp>
    </p:spTree>
    <p:extLst>
      <p:ext uri="{BB962C8B-B14F-4D97-AF65-F5344CB8AC3E}">
        <p14:creationId xmlns:p14="http://schemas.microsoft.com/office/powerpoint/2010/main" val="252114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1494F74-DA8A-49A0-9917-AABEF175832F}" type="datetimeFigureOut">
              <a:rPr lang="en-GB" smtClean="0"/>
              <a:t>04/09/2025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6ED2974-9CF4-4626-B4BC-F8E59C18408B}" type="slidenum">
              <a:rPr lang="en-GB" smtClean="0"/>
              <a:t>‹#›</a:t>
            </a:fld>
            <a:endParaRPr lang="en-GB"/>
          </a:p>
        </p:txBody>
      </p:sp>
    </p:spTree>
    <p:extLst>
      <p:ext uri="{BB962C8B-B14F-4D97-AF65-F5344CB8AC3E}">
        <p14:creationId xmlns:p14="http://schemas.microsoft.com/office/powerpoint/2010/main" val="309651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1494F74-DA8A-49A0-9917-AABEF175832F}" type="datetimeFigureOut">
              <a:rPr lang="en-GB" smtClean="0"/>
              <a:t>04/09/2025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6ED2974-9CF4-4626-B4BC-F8E59C18408B}" type="slidenum">
              <a:rPr lang="en-GB" smtClean="0"/>
              <a:t>‹#›</a:t>
            </a:fld>
            <a:endParaRPr lang="en-GB"/>
          </a:p>
        </p:txBody>
      </p:sp>
    </p:spTree>
    <p:extLst>
      <p:ext uri="{BB962C8B-B14F-4D97-AF65-F5344CB8AC3E}">
        <p14:creationId xmlns:p14="http://schemas.microsoft.com/office/powerpoint/2010/main" val="504818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494F74-DA8A-49A0-9917-AABEF175832F}" type="datetimeFigureOut">
              <a:rPr lang="en-GB" smtClean="0"/>
              <a:t>04/09/2025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6ED2974-9CF4-4626-B4BC-F8E59C18408B}" type="slidenum">
              <a:rPr lang="en-GB" smtClean="0"/>
              <a:t>‹#›</a:t>
            </a:fld>
            <a:endParaRPr lang="en-GB"/>
          </a:p>
        </p:txBody>
      </p:sp>
    </p:spTree>
    <p:extLst>
      <p:ext uri="{BB962C8B-B14F-4D97-AF65-F5344CB8AC3E}">
        <p14:creationId xmlns:p14="http://schemas.microsoft.com/office/powerpoint/2010/main" val="2142648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494F74-DA8A-49A0-9917-AABEF175832F}" type="datetimeFigureOut">
              <a:rPr lang="en-GB" smtClean="0"/>
              <a:t>04/09/2025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6ED2974-9CF4-4626-B4BC-F8E59C18408B}" type="slidenum">
              <a:rPr lang="en-GB" smtClean="0"/>
              <a:t>‹#›</a:t>
            </a:fld>
            <a:endParaRPr lang="en-GB"/>
          </a:p>
        </p:txBody>
      </p:sp>
    </p:spTree>
    <p:extLst>
      <p:ext uri="{BB962C8B-B14F-4D97-AF65-F5344CB8AC3E}">
        <p14:creationId xmlns:p14="http://schemas.microsoft.com/office/powerpoint/2010/main" val="1414204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494F74-DA8A-49A0-9917-AABEF175832F}" type="datetimeFigureOut">
              <a:rPr lang="en-GB" smtClean="0"/>
              <a:t>04/09/2025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6ED2974-9CF4-4626-B4BC-F8E59C18408B}" type="slidenum">
              <a:rPr lang="en-GB" smtClean="0"/>
              <a:t>‹#›</a:t>
            </a:fld>
            <a:endParaRPr lang="en-GB"/>
          </a:p>
        </p:txBody>
      </p:sp>
    </p:spTree>
    <p:extLst>
      <p:ext uri="{BB962C8B-B14F-4D97-AF65-F5344CB8AC3E}">
        <p14:creationId xmlns:p14="http://schemas.microsoft.com/office/powerpoint/2010/main" val="2971646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1494F74-DA8A-49A0-9917-AABEF175832F}" type="datetimeFigureOut">
              <a:rPr lang="en-GB" smtClean="0"/>
              <a:t>04/09/2025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ED2974-9CF4-4626-B4BC-F8E59C18408B}" type="slidenum">
              <a:rPr lang="en-GB" smtClean="0"/>
              <a:t>‹#›</a:t>
            </a:fld>
            <a:endParaRPr lang="en-GB"/>
          </a:p>
        </p:txBody>
      </p:sp>
    </p:spTree>
    <p:extLst>
      <p:ext uri="{BB962C8B-B14F-4D97-AF65-F5344CB8AC3E}">
        <p14:creationId xmlns:p14="http://schemas.microsoft.com/office/powerpoint/2010/main" val="3250047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1494F74-DA8A-49A0-9917-AABEF175832F}" type="datetimeFigureOut">
              <a:rPr lang="en-GB" smtClean="0"/>
              <a:t>04/09/2025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ED2974-9CF4-4626-B4BC-F8E59C18408B}" type="slidenum">
              <a:rPr lang="en-GB" smtClean="0"/>
              <a:t>‹#›</a:t>
            </a:fld>
            <a:endParaRPr lang="en-GB"/>
          </a:p>
        </p:txBody>
      </p:sp>
    </p:spTree>
    <p:extLst>
      <p:ext uri="{BB962C8B-B14F-4D97-AF65-F5344CB8AC3E}">
        <p14:creationId xmlns:p14="http://schemas.microsoft.com/office/powerpoint/2010/main" val="2081123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494F74-DA8A-49A0-9917-AABEF175832F}" type="datetimeFigureOut">
              <a:rPr lang="en-GB" smtClean="0"/>
              <a:t>04/09/2025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ED2974-9CF4-4626-B4BC-F8E59C18408B}" type="slidenum">
              <a:rPr lang="en-GB" smtClean="0"/>
              <a:t>‹#›</a:t>
            </a:fld>
            <a:endParaRPr lang="en-GB"/>
          </a:p>
        </p:txBody>
      </p:sp>
    </p:spTree>
    <p:extLst>
      <p:ext uri="{BB962C8B-B14F-4D97-AF65-F5344CB8AC3E}">
        <p14:creationId xmlns:p14="http://schemas.microsoft.com/office/powerpoint/2010/main" val="5088954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gif"/><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3510237" y="2081518"/>
            <a:ext cx="2123526" cy="1296144"/>
          </a:xfrm>
          <a:prstGeom prst="flowChartPunchedTape">
            <a:avLst/>
          </a:prstGeom>
          <a:noFill/>
          <a:ln>
            <a:solidFill>
              <a:srgbClr val="385D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latin typeface="Comic Sans MS" pitchFamily="66" charset="0"/>
              </a:rPr>
              <a:t>Dragons</a:t>
            </a:r>
          </a:p>
          <a:p>
            <a:pPr algn="ctr"/>
            <a:r>
              <a:rPr lang="en-GB" sz="1400" dirty="0">
                <a:solidFill>
                  <a:schemeClr val="tx1"/>
                </a:solidFill>
                <a:latin typeface="Comic Sans MS" pitchFamily="66" charset="0"/>
              </a:rPr>
              <a:t>Year 4 </a:t>
            </a:r>
          </a:p>
          <a:p>
            <a:pPr algn="ctr"/>
            <a:r>
              <a:rPr lang="en-GB" sz="1400" dirty="0">
                <a:solidFill>
                  <a:schemeClr val="tx1"/>
                </a:solidFill>
                <a:latin typeface="Comic Sans MS" pitchFamily="66" charset="0"/>
              </a:rPr>
              <a:t>Autumn 1 2025</a:t>
            </a:r>
            <a:endParaRPr lang="en-GB" sz="1400" dirty="0"/>
          </a:p>
        </p:txBody>
      </p:sp>
      <p:sp>
        <p:nvSpPr>
          <p:cNvPr id="5" name="Rectangle 4"/>
          <p:cNvSpPr/>
          <p:nvPr/>
        </p:nvSpPr>
        <p:spPr>
          <a:xfrm>
            <a:off x="107504" y="188640"/>
            <a:ext cx="2880320" cy="1512168"/>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u="sng" dirty="0">
              <a:solidFill>
                <a:schemeClr val="tx1"/>
              </a:solidFill>
              <a:latin typeface="Comic Sans MS" pitchFamily="66" charset="0"/>
            </a:endParaRPr>
          </a:p>
          <a:p>
            <a:pPr algn="ctr"/>
            <a:r>
              <a:rPr lang="en-GB" sz="1100" u="sng" dirty="0">
                <a:solidFill>
                  <a:schemeClr val="tx1"/>
                </a:solidFill>
                <a:latin typeface="Comic Sans MS" pitchFamily="66" charset="0"/>
              </a:rPr>
              <a:t>Spanish</a:t>
            </a:r>
          </a:p>
          <a:p>
            <a:pPr algn="ctr"/>
            <a:r>
              <a:rPr lang="en-GB" sz="1100" dirty="0">
                <a:solidFill>
                  <a:schemeClr val="tx1"/>
                </a:solidFill>
                <a:latin typeface="Comic Sans MS" pitchFamily="66" charset="0"/>
              </a:rPr>
              <a:t>The children will be learning the Spanish Alphabet, practising initial sounds phonics and learning vocabulary for different fruits.</a:t>
            </a:r>
            <a:endParaRPr lang="en-GB" sz="1100" u="sng" dirty="0">
              <a:solidFill>
                <a:schemeClr val="tx1"/>
              </a:solidFill>
              <a:latin typeface="Comic Sans MS" pitchFamily="66" charset="0"/>
            </a:endParaRPr>
          </a:p>
          <a:p>
            <a:pPr algn="ctr"/>
            <a:endParaRPr lang="en-GB" sz="1100" dirty="0">
              <a:solidFill>
                <a:schemeClr val="tx1"/>
              </a:solidFill>
              <a:latin typeface="Comic Sans MS" pitchFamily="66" charset="0"/>
            </a:endParaRPr>
          </a:p>
        </p:txBody>
      </p:sp>
      <p:sp>
        <p:nvSpPr>
          <p:cNvPr id="6" name="Rectangle 5"/>
          <p:cNvSpPr/>
          <p:nvPr/>
        </p:nvSpPr>
        <p:spPr>
          <a:xfrm>
            <a:off x="3131840" y="188640"/>
            <a:ext cx="2880320" cy="1512168"/>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u="sng" dirty="0">
              <a:solidFill>
                <a:schemeClr val="tx1"/>
              </a:solidFill>
              <a:latin typeface="Comic Sans MS" pitchFamily="66" charset="0"/>
            </a:endParaRPr>
          </a:p>
          <a:p>
            <a:pPr algn="ctr"/>
            <a:r>
              <a:rPr lang="en-GB" sz="1100" u="sng" dirty="0">
                <a:solidFill>
                  <a:schemeClr val="tx1"/>
                </a:solidFill>
                <a:latin typeface="Comic Sans MS" pitchFamily="66" charset="0"/>
              </a:rPr>
              <a:t>Music</a:t>
            </a:r>
          </a:p>
          <a:p>
            <a:pPr algn="ctr"/>
            <a:r>
              <a:rPr lang="en-GB" sz="1100" dirty="0">
                <a:solidFill>
                  <a:schemeClr val="tx1"/>
                </a:solidFill>
                <a:latin typeface="Comic Sans MS" pitchFamily="66" charset="0"/>
              </a:rPr>
              <a:t>The children will be learning how to make their own instruments and create their own music inspired by our topic of Dragons. </a:t>
            </a:r>
            <a:endParaRPr lang="en-GB" sz="1100" u="sng" dirty="0">
              <a:solidFill>
                <a:schemeClr val="tx1"/>
              </a:solidFill>
              <a:latin typeface="Comic Sans MS" pitchFamily="66" charset="0"/>
            </a:endParaRPr>
          </a:p>
          <a:p>
            <a:pPr algn="ctr"/>
            <a:endParaRPr lang="en-GB" sz="1100" u="sng" dirty="0">
              <a:solidFill>
                <a:schemeClr val="tx1"/>
              </a:solidFill>
              <a:latin typeface="Comic Sans MS" pitchFamily="66" charset="0"/>
            </a:endParaRPr>
          </a:p>
        </p:txBody>
      </p:sp>
      <p:sp>
        <p:nvSpPr>
          <p:cNvPr id="7" name="Rectangle 6"/>
          <p:cNvSpPr/>
          <p:nvPr/>
        </p:nvSpPr>
        <p:spPr>
          <a:xfrm>
            <a:off x="6156176" y="199998"/>
            <a:ext cx="2880320" cy="1656184"/>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u="sng" dirty="0">
              <a:solidFill>
                <a:schemeClr val="tx1"/>
              </a:solidFill>
              <a:latin typeface="Comic Sans MS" pitchFamily="66" charset="0"/>
            </a:endParaRPr>
          </a:p>
          <a:p>
            <a:pPr algn="ctr"/>
            <a:endParaRPr lang="en-GB" sz="1100" u="sng" dirty="0">
              <a:solidFill>
                <a:schemeClr val="tx1"/>
              </a:solidFill>
              <a:latin typeface="Comic Sans MS" pitchFamily="66" charset="0"/>
            </a:endParaRPr>
          </a:p>
          <a:p>
            <a:pPr algn="ctr"/>
            <a:r>
              <a:rPr lang="en-GB" sz="1100" u="sng" dirty="0">
                <a:solidFill>
                  <a:schemeClr val="tx1"/>
                </a:solidFill>
                <a:latin typeface="Comic Sans MS" pitchFamily="66" charset="0"/>
              </a:rPr>
              <a:t>Science</a:t>
            </a:r>
          </a:p>
          <a:p>
            <a:pPr algn="ctr"/>
            <a:r>
              <a:rPr lang="en-GB" sz="1100" dirty="0">
                <a:solidFill>
                  <a:schemeClr val="tx1"/>
                </a:solidFill>
                <a:latin typeface="Comic Sans MS" pitchFamily="66" charset="0"/>
              </a:rPr>
              <a:t>The children will be learning about materials. They will explore different properties and think about why they are important. They will learn about different states and relate this to The Water Cycle.</a:t>
            </a:r>
            <a:endParaRPr lang="en-GB" sz="1100" dirty="0">
              <a:latin typeface="Comic Sans MS" pitchFamily="66" charset="0"/>
            </a:endParaRPr>
          </a:p>
        </p:txBody>
      </p:sp>
      <p:sp>
        <p:nvSpPr>
          <p:cNvPr id="8" name="Rectangle 7"/>
          <p:cNvSpPr/>
          <p:nvPr/>
        </p:nvSpPr>
        <p:spPr>
          <a:xfrm>
            <a:off x="149155" y="1790534"/>
            <a:ext cx="3041578" cy="2358546"/>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u="sng" dirty="0">
                <a:solidFill>
                  <a:schemeClr val="tx1"/>
                </a:solidFill>
                <a:latin typeface="Comic Sans MS" pitchFamily="66" charset="0"/>
              </a:rPr>
              <a:t>English</a:t>
            </a:r>
          </a:p>
          <a:p>
            <a:pPr algn="ctr"/>
            <a:r>
              <a:rPr lang="en-GB" sz="1100" dirty="0">
                <a:solidFill>
                  <a:schemeClr val="tx1"/>
                </a:solidFill>
                <a:latin typeface="Comic Sans MS" pitchFamily="66" charset="0"/>
              </a:rPr>
              <a:t>In Reading the pupils will be working on exploring new vocabulary and asking and answering questions about information and story texts about dragons.</a:t>
            </a:r>
          </a:p>
          <a:p>
            <a:pPr algn="ctr"/>
            <a:r>
              <a:rPr lang="en-GB" sz="1100" dirty="0">
                <a:solidFill>
                  <a:schemeClr val="tx1"/>
                </a:solidFill>
                <a:latin typeface="Comic Sans MS" pitchFamily="66" charset="0"/>
              </a:rPr>
              <a:t>In Writing the pupils will write  non-chronological report to describe different features of their dragon to be presented as a poster. They will also plan and write a story imagining the capture of their dragons by Vikings. The skills focus will be using different sentence types and high quality descriptive language. </a:t>
            </a:r>
          </a:p>
        </p:txBody>
      </p:sp>
      <p:sp>
        <p:nvSpPr>
          <p:cNvPr id="9" name="Rectangle 8"/>
          <p:cNvSpPr/>
          <p:nvPr/>
        </p:nvSpPr>
        <p:spPr>
          <a:xfrm>
            <a:off x="5868144" y="2107704"/>
            <a:ext cx="3053748" cy="2617440"/>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u="sng" dirty="0">
              <a:solidFill>
                <a:schemeClr val="tx1"/>
              </a:solidFill>
              <a:latin typeface="Comic Sans MS" pitchFamily="66" charset="0"/>
            </a:endParaRPr>
          </a:p>
          <a:p>
            <a:pPr algn="ctr"/>
            <a:endParaRPr lang="en-GB" sz="1100" u="sng" dirty="0">
              <a:solidFill>
                <a:schemeClr val="tx1"/>
              </a:solidFill>
              <a:latin typeface="Comic Sans MS" pitchFamily="66" charset="0"/>
            </a:endParaRPr>
          </a:p>
          <a:p>
            <a:pPr algn="ctr"/>
            <a:r>
              <a:rPr lang="en-GB" sz="1100" u="sng" dirty="0">
                <a:solidFill>
                  <a:schemeClr val="tx1"/>
                </a:solidFill>
                <a:latin typeface="Comic Sans MS" pitchFamily="66" charset="0"/>
              </a:rPr>
              <a:t>Maths</a:t>
            </a:r>
          </a:p>
          <a:p>
            <a:pPr algn="ctr"/>
            <a:r>
              <a:rPr lang="en-GB" sz="1100" dirty="0">
                <a:solidFill>
                  <a:schemeClr val="tx1"/>
                </a:solidFill>
                <a:latin typeface="Comic Sans MS" pitchFamily="66" charset="0"/>
              </a:rPr>
              <a:t>The children will be revisiting their understanding of the number system and known facts such as number bonds and times tables. They will then apply these in the context of addition and subtraction in a range of contexts including length and money. They will revisit their mental and written calculation strategies for multiplying and apply them to solve area problems.</a:t>
            </a:r>
          </a:p>
        </p:txBody>
      </p:sp>
      <p:sp>
        <p:nvSpPr>
          <p:cNvPr id="10" name="Rectangle 9"/>
          <p:cNvSpPr/>
          <p:nvPr/>
        </p:nvSpPr>
        <p:spPr>
          <a:xfrm>
            <a:off x="166998" y="5010224"/>
            <a:ext cx="4405002" cy="920667"/>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u="sng" dirty="0">
                <a:solidFill>
                  <a:schemeClr val="tx1"/>
                </a:solidFill>
                <a:latin typeface="Comic Sans MS" pitchFamily="66" charset="0"/>
              </a:rPr>
              <a:t>PE</a:t>
            </a:r>
          </a:p>
          <a:p>
            <a:pPr algn="ctr"/>
            <a:r>
              <a:rPr lang="en-GB" sz="1100" dirty="0">
                <a:solidFill>
                  <a:schemeClr val="tx1"/>
                </a:solidFill>
                <a:latin typeface="Comic Sans MS" pitchFamily="66" charset="0"/>
              </a:rPr>
              <a:t>Fundamental Skills: The children will practise a range of skills used in different games.</a:t>
            </a:r>
          </a:p>
          <a:p>
            <a:pPr algn="ctr"/>
            <a:r>
              <a:rPr lang="en-GB" sz="1100" dirty="0">
                <a:solidFill>
                  <a:schemeClr val="tx1"/>
                </a:solidFill>
                <a:latin typeface="Comic Sans MS" pitchFamily="66" charset="0"/>
              </a:rPr>
              <a:t>Dance: The children will explore different cultures and use rhythm and tableaux's to create rhythmic routines as a dragon.</a:t>
            </a:r>
            <a:r>
              <a:rPr lang="en-GB" sz="1100" dirty="0">
                <a:solidFill>
                  <a:srgbClr val="FF0000"/>
                </a:solidFill>
                <a:latin typeface="Comic Sans MS" pitchFamily="66" charset="0"/>
              </a:rPr>
              <a:t> </a:t>
            </a:r>
            <a:endParaRPr lang="en-GB" sz="1100" dirty="0">
              <a:solidFill>
                <a:schemeClr val="tx1"/>
              </a:solidFill>
              <a:latin typeface="Comic Sans MS" pitchFamily="66" charset="0"/>
            </a:endParaRPr>
          </a:p>
        </p:txBody>
      </p:sp>
      <p:sp>
        <p:nvSpPr>
          <p:cNvPr id="11" name="Rectangle 10"/>
          <p:cNvSpPr/>
          <p:nvPr/>
        </p:nvSpPr>
        <p:spPr>
          <a:xfrm>
            <a:off x="4658225" y="4864254"/>
            <a:ext cx="4263667" cy="1066637"/>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u="sng" dirty="0">
                <a:solidFill>
                  <a:schemeClr val="tx1"/>
                </a:solidFill>
                <a:latin typeface="Comic Sans MS" pitchFamily="66" charset="0"/>
              </a:rPr>
              <a:t>Art &amp; Design</a:t>
            </a:r>
            <a:endParaRPr lang="en-GB" sz="1100" dirty="0">
              <a:solidFill>
                <a:schemeClr val="tx1"/>
              </a:solidFill>
              <a:latin typeface="Comic Sans MS" pitchFamily="66" charset="0"/>
            </a:endParaRPr>
          </a:p>
          <a:p>
            <a:pPr algn="ctr"/>
            <a:r>
              <a:rPr lang="en-GB" sz="1100" dirty="0">
                <a:solidFill>
                  <a:schemeClr val="tx1"/>
                </a:solidFill>
                <a:latin typeface="Comic Sans MS" pitchFamily="66" charset="0"/>
              </a:rPr>
              <a:t>The children will be learning about drawing to design and draw their own dragons. They will learn how to mix their own colours and then paint their dragons.</a:t>
            </a:r>
            <a:endParaRPr lang="en-GB" sz="1100" u="sng" dirty="0">
              <a:solidFill>
                <a:schemeClr val="tx1"/>
              </a:solidFill>
              <a:latin typeface="Comic Sans MS" pitchFamily="66" charset="0"/>
            </a:endParaRPr>
          </a:p>
        </p:txBody>
      </p:sp>
      <p:pic>
        <p:nvPicPr>
          <p:cNvPr id="20" name="Picture 11" descr="C:\Users\leanne.smedley.SCH2606.006\AppData\Local\Microsoft\Windows\Temporary Internet Files\Content.IE5\VUTHPQXS\math-clipar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8391" y="2119062"/>
            <a:ext cx="693849" cy="69384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penny.sherborne.SCH2606.072\AppData\Local\Microsoft\Windows\Temporary Internet Files\Content.IE5\QQYYCID5\writing-stuff-415555[1].gif"/>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65976" y="1845289"/>
            <a:ext cx="216024" cy="353571"/>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C:\Users\penny.sherborne.SCH2606.072\AppData\Local\Microsoft\Windows\Temporary Internet Files\Content.IE5\V3LY0CX0\14687448-draft-inscription-on-cover-book-and-red-pen-on-the-book-3d-illustration-isolated-on-white-background[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187" y="1796513"/>
            <a:ext cx="379445" cy="28500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Image result for paint palette"/>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42633" y="4971111"/>
            <a:ext cx="574911" cy="285961"/>
          </a:xfrm>
          <a:prstGeom prst="rect">
            <a:avLst/>
          </a:prstGeom>
          <a:noFill/>
          <a:ln>
            <a:noFill/>
          </a:ln>
        </p:spPr>
      </p:pic>
      <p:pic>
        <p:nvPicPr>
          <p:cNvPr id="21" name="Picture 20" descr="Image result for materials"/>
          <p:cNvPicPr/>
          <p:nvPr/>
        </p:nvPicPr>
        <p:blipFill rotWithShape="1">
          <a:blip r:embed="rId6" cstate="print">
            <a:extLst>
              <a:ext uri="{28A0092B-C50C-407E-A947-70E740481C1C}">
                <a14:useLocalDpi xmlns:a14="http://schemas.microsoft.com/office/drawing/2010/main" val="0"/>
              </a:ext>
            </a:extLst>
          </a:blip>
          <a:srcRect l="20679" b="68990"/>
          <a:stretch/>
        </p:blipFill>
        <p:spPr bwMode="auto">
          <a:xfrm>
            <a:off x="6674923" y="256532"/>
            <a:ext cx="1842825" cy="291736"/>
          </a:xfrm>
          <a:prstGeom prst="rect">
            <a:avLst/>
          </a:prstGeom>
          <a:noFill/>
          <a:ln>
            <a:noFill/>
          </a:ln>
          <a:extLst>
            <a:ext uri="{53640926-AAD7-44D8-BBD7-CCE9431645EC}">
              <a14:shadowObscured xmlns:a14="http://schemas.microsoft.com/office/drawing/2010/main"/>
            </a:ext>
          </a:extLst>
        </p:spPr>
      </p:pic>
      <p:pic>
        <p:nvPicPr>
          <p:cNvPr id="22" name="Picture 21" descr="Image result for group of dragons How To Train Your dragon"/>
          <p:cNvPicPr/>
          <p:nvPr/>
        </p:nvPicPr>
        <p:blipFill>
          <a:blip r:embed="rId7">
            <a:extLst>
              <a:ext uri="{28A0092B-C50C-407E-A947-70E740481C1C}">
                <a14:useLocalDpi xmlns:a14="http://schemas.microsoft.com/office/drawing/2010/main" val="0"/>
              </a:ext>
            </a:extLst>
          </a:blip>
          <a:srcRect/>
          <a:stretch>
            <a:fillRect/>
          </a:stretch>
        </p:blipFill>
        <p:spPr bwMode="auto">
          <a:xfrm>
            <a:off x="3275856" y="3359697"/>
            <a:ext cx="2592288" cy="1463271"/>
          </a:xfrm>
          <a:prstGeom prst="rect">
            <a:avLst/>
          </a:prstGeom>
          <a:noFill/>
          <a:ln>
            <a:noFill/>
          </a:ln>
        </p:spPr>
      </p:pic>
      <p:sp>
        <p:nvSpPr>
          <p:cNvPr id="24" name="Rectangle 23"/>
          <p:cNvSpPr/>
          <p:nvPr/>
        </p:nvSpPr>
        <p:spPr>
          <a:xfrm>
            <a:off x="136187" y="4238806"/>
            <a:ext cx="3499709" cy="664120"/>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u="sng" dirty="0">
                <a:solidFill>
                  <a:schemeClr val="tx1"/>
                </a:solidFill>
                <a:latin typeface="Comic Sans MS" pitchFamily="66" charset="0"/>
              </a:rPr>
              <a:t>ICT </a:t>
            </a:r>
          </a:p>
          <a:p>
            <a:pPr algn="ctr"/>
            <a:r>
              <a:rPr lang="en-GB" sz="1100" dirty="0">
                <a:solidFill>
                  <a:schemeClr val="tx1"/>
                </a:solidFill>
                <a:latin typeface="Comic Sans MS" pitchFamily="66" charset="0"/>
              </a:rPr>
              <a:t>The children will be learning about how a computer works.</a:t>
            </a:r>
          </a:p>
        </p:txBody>
      </p:sp>
      <p:sp>
        <p:nvSpPr>
          <p:cNvPr id="25" name="Rectangle 24"/>
          <p:cNvSpPr/>
          <p:nvPr/>
        </p:nvSpPr>
        <p:spPr>
          <a:xfrm>
            <a:off x="4427984" y="6074961"/>
            <a:ext cx="4493908" cy="642054"/>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u="sng" dirty="0">
                <a:solidFill>
                  <a:schemeClr val="tx1"/>
                </a:solidFill>
                <a:latin typeface="Comic Sans MS" pitchFamily="66" charset="0"/>
              </a:rPr>
              <a:t>PSHE</a:t>
            </a:r>
          </a:p>
          <a:p>
            <a:r>
              <a:rPr lang="en-GB" sz="1100" dirty="0">
                <a:solidFill>
                  <a:schemeClr val="tx1"/>
                </a:solidFill>
                <a:latin typeface="Comic Sans MS" pitchFamily="66" charset="0"/>
              </a:rPr>
              <a:t>The children will explore friendships and </a:t>
            </a:r>
            <a:r>
              <a:rPr lang="en-GB" sz="1100">
                <a:solidFill>
                  <a:schemeClr val="tx1"/>
                </a:solidFill>
                <a:latin typeface="Comic Sans MS" pitchFamily="66" charset="0"/>
              </a:rPr>
              <a:t>their feelings. </a:t>
            </a:r>
            <a:endParaRPr lang="en-GB" sz="1100" dirty="0">
              <a:solidFill>
                <a:schemeClr val="tx1"/>
              </a:solidFill>
              <a:latin typeface="Comic Sans MS" pitchFamily="66" charset="0"/>
            </a:endParaRPr>
          </a:p>
        </p:txBody>
      </p:sp>
      <p:pic>
        <p:nvPicPr>
          <p:cNvPr id="26" name="Picture 2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090992" y="6184536"/>
            <a:ext cx="697007" cy="399812"/>
          </a:xfrm>
          <a:prstGeom prst="rect">
            <a:avLst/>
          </a:prstGeom>
        </p:spPr>
      </p:pic>
      <p:pic>
        <p:nvPicPr>
          <p:cNvPr id="3" name="Picture 2"/>
          <p:cNvPicPr>
            <a:picLocks noChangeAspect="1"/>
          </p:cNvPicPr>
          <p:nvPr/>
        </p:nvPicPr>
        <p:blipFill rotWithShape="1">
          <a:blip r:embed="rId9" cstate="print">
            <a:extLst>
              <a:ext uri="{28A0092B-C50C-407E-A947-70E740481C1C}">
                <a14:useLocalDpi xmlns:a14="http://schemas.microsoft.com/office/drawing/2010/main" val="0"/>
              </a:ext>
            </a:extLst>
          </a:blip>
          <a:srcRect t="11398" b="30698"/>
          <a:stretch/>
        </p:blipFill>
        <p:spPr>
          <a:xfrm>
            <a:off x="7664102" y="2162134"/>
            <a:ext cx="1123897" cy="650777"/>
          </a:xfrm>
          <a:prstGeom prst="rect">
            <a:avLst/>
          </a:prstGeom>
        </p:spPr>
      </p:pic>
      <p:sp>
        <p:nvSpPr>
          <p:cNvPr id="27" name="Rectangle 26"/>
          <p:cNvSpPr/>
          <p:nvPr/>
        </p:nvSpPr>
        <p:spPr>
          <a:xfrm>
            <a:off x="397816" y="6038189"/>
            <a:ext cx="3833666" cy="566590"/>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u="sng" dirty="0">
                <a:solidFill>
                  <a:schemeClr val="tx1"/>
                </a:solidFill>
                <a:latin typeface="Comic Sans MS" pitchFamily="66" charset="0"/>
              </a:rPr>
              <a:t>Religious Education </a:t>
            </a:r>
          </a:p>
          <a:p>
            <a:pPr algn="ctr"/>
            <a:r>
              <a:rPr lang="en-GB" sz="1100" b="1" dirty="0">
                <a:solidFill>
                  <a:schemeClr val="tx1"/>
                </a:solidFill>
                <a:latin typeface="Comic Sans MS" pitchFamily="66" charset="0"/>
              </a:rPr>
              <a:t>Symbols </a:t>
            </a:r>
            <a:r>
              <a:rPr lang="en-GB" sz="1100" dirty="0">
                <a:solidFill>
                  <a:schemeClr val="tx1"/>
                </a:solidFill>
                <a:latin typeface="Comic Sans MS" pitchFamily="66" charset="0"/>
              </a:rPr>
              <a:t>- The children will be exploring the concept of symbols in Judaism.</a:t>
            </a:r>
          </a:p>
        </p:txBody>
      </p:sp>
    </p:spTree>
    <p:extLst>
      <p:ext uri="{BB962C8B-B14F-4D97-AF65-F5344CB8AC3E}">
        <p14:creationId xmlns:p14="http://schemas.microsoft.com/office/powerpoint/2010/main" val="4481137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950</TotalTime>
  <Words>339</Words>
  <Application>Microsoft Office PowerPoint</Application>
  <PresentationFormat>On-screen Show (4:3)</PresentationFormat>
  <Paragraphs>31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Comic Sans MS</vt:lpstr>
      <vt:lpstr>Office Theme</vt:lpstr>
      <vt:lpstr>PowerPoint Presentation</vt:lpstr>
    </vt:vector>
  </TitlesOfParts>
  <Company>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Penny Sherborne</dc:creator>
  <cp:lastModifiedBy>Cindy Giffin</cp:lastModifiedBy>
  <cp:revision>74</cp:revision>
  <cp:lastPrinted>2019-05-09T12:40:50Z</cp:lastPrinted>
  <dcterms:created xsi:type="dcterms:W3CDTF">2015-06-15T16:04:33Z</dcterms:created>
  <dcterms:modified xsi:type="dcterms:W3CDTF">2025-09-04T12:12:16Z</dcterms:modified>
</cp:coreProperties>
</file>